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handoutMasterIdLst>
    <p:handoutMasterId r:id="rId29"/>
  </p:handoutMasterIdLst>
  <p:sldIdLst>
    <p:sldId id="257" r:id="rId2"/>
    <p:sldId id="259" r:id="rId3"/>
    <p:sldId id="283" r:id="rId4"/>
    <p:sldId id="261" r:id="rId5"/>
    <p:sldId id="288" r:id="rId6"/>
    <p:sldId id="287" r:id="rId7"/>
    <p:sldId id="276" r:id="rId8"/>
    <p:sldId id="268" r:id="rId9"/>
    <p:sldId id="269" r:id="rId10"/>
    <p:sldId id="262" r:id="rId11"/>
    <p:sldId id="263" r:id="rId12"/>
    <p:sldId id="294" r:id="rId13"/>
    <p:sldId id="275" r:id="rId14"/>
    <p:sldId id="270" r:id="rId15"/>
    <p:sldId id="272" r:id="rId16"/>
    <p:sldId id="273" r:id="rId17"/>
    <p:sldId id="277" r:id="rId18"/>
    <p:sldId id="286" r:id="rId19"/>
    <p:sldId id="291" r:id="rId20"/>
    <p:sldId id="292" r:id="rId21"/>
    <p:sldId id="279" r:id="rId22"/>
    <p:sldId id="285" r:id="rId23"/>
    <p:sldId id="278" r:id="rId24"/>
    <p:sldId id="265" r:id="rId25"/>
    <p:sldId id="260" r:id="rId26"/>
    <p:sldId id="281" r:id="rId27"/>
    <p:sldId id="293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588" autoAdjust="0"/>
    <p:restoredTop sz="79211" autoAdjust="0"/>
  </p:normalViewPr>
  <p:slideViewPr>
    <p:cSldViewPr>
      <p:cViewPr>
        <p:scale>
          <a:sx n="71" d="100"/>
          <a:sy n="71" d="100"/>
        </p:scale>
        <p:origin x="-11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9" d="100"/>
        <a:sy n="49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C5067-BCAD-46AF-999C-AFE27DD6D10F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E7DFB-788B-4696-9802-6663A97770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02/05/2018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a-ES" sz="3200" b="1" dirty="0" smtClean="0"/>
              <a:t>La Gestió Col·laborativa de la</a:t>
            </a:r>
            <a:br>
              <a:rPr lang="ca-ES" sz="3200" b="1" dirty="0" smtClean="0"/>
            </a:br>
            <a:r>
              <a:rPr lang="ca-ES" sz="3200" b="1" dirty="0" smtClean="0"/>
              <a:t>Medicació (GUIA GAM):</a:t>
            </a:r>
            <a:br>
              <a:rPr lang="ca-ES" sz="3200" b="1" dirty="0" smtClean="0"/>
            </a:br>
            <a:r>
              <a:rPr lang="ca-ES" sz="3200" b="1" dirty="0" smtClean="0"/>
              <a:t>Un projecte de recerca i acció</a:t>
            </a:r>
            <a:br>
              <a:rPr lang="ca-ES" sz="3200" b="1" dirty="0" smtClean="0"/>
            </a:br>
            <a:r>
              <a:rPr lang="ca-ES" sz="3200" b="1" dirty="0" smtClean="0"/>
              <a:t>participativa en salut mental</a:t>
            </a:r>
            <a:br>
              <a:rPr lang="ca-ES" sz="3200" b="1" dirty="0" smtClean="0"/>
            </a:br>
            <a:endParaRPr lang="ca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2800" b="1" dirty="0" smtClean="0"/>
              <a:t>RECERCAIXA 2016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OBJECTIUS específics. 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988840"/>
            <a:ext cx="8496944" cy="5069160"/>
          </a:xfrm>
        </p:spPr>
        <p:txBody>
          <a:bodyPr>
            <a:normAutofit/>
          </a:bodyPr>
          <a:lstStyle/>
          <a:p>
            <a:pPr marL="1143000" indent="-1143000" algn="just">
              <a:lnSpc>
                <a:spcPct val="80000"/>
              </a:lnSpc>
              <a:buNone/>
            </a:pPr>
            <a:r>
              <a:rPr lang="es-ES" sz="1800" dirty="0" smtClean="0"/>
              <a:t>4)  </a:t>
            </a:r>
            <a:r>
              <a:rPr lang="ca-ES" sz="2000" dirty="0" smtClean="0"/>
              <a:t>Disseminació dels resultats en circuits científics, però també en l’àmbit dels </a:t>
            </a:r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2000" dirty="0" smtClean="0"/>
              <a:t>usuaris, professionals i familiars mitjançant alguns canals com l’Associació </a:t>
            </a:r>
            <a:r>
              <a:rPr lang="ca-ES" sz="2000" dirty="0" err="1" smtClean="0"/>
              <a:t>Socio</a:t>
            </a:r>
            <a:r>
              <a:rPr lang="ca-ES" sz="2000" dirty="0" smtClean="0"/>
              <a:t>-</a:t>
            </a:r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2000" dirty="0" smtClean="0"/>
              <a:t>Cultural Radio </a:t>
            </a:r>
            <a:r>
              <a:rPr lang="ca-ES" sz="2000" dirty="0" err="1" smtClean="0"/>
              <a:t>Nikosia</a:t>
            </a:r>
            <a:r>
              <a:rPr lang="ca-ES" sz="2000" dirty="0" smtClean="0"/>
              <a:t>, que participarà activament en aquest projecte. La </a:t>
            </a:r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2000" dirty="0" smtClean="0"/>
              <a:t>disseminació suposarà també la creació d’un  document audiovisual.</a:t>
            </a:r>
          </a:p>
          <a:p>
            <a:pPr marL="1143000" indent="-1143000" algn="just">
              <a:lnSpc>
                <a:spcPct val="80000"/>
              </a:lnSpc>
              <a:buNone/>
            </a:pPr>
            <a:endParaRPr lang="ca-ES" sz="2000" dirty="0" smtClean="0"/>
          </a:p>
          <a:p>
            <a:pPr marL="1143000" indent="-1143000" algn="just">
              <a:lnSpc>
                <a:spcPct val="80000"/>
              </a:lnSpc>
              <a:buNone/>
            </a:pPr>
            <a:endParaRPr lang="ca-ES" sz="2000" dirty="0" smtClean="0"/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1800" dirty="0" smtClean="0"/>
              <a:t>5)</a:t>
            </a:r>
            <a:r>
              <a:rPr lang="ca-ES" sz="2000" dirty="0" smtClean="0"/>
              <a:t> </a:t>
            </a:r>
            <a:r>
              <a:rPr lang="ca-ES" sz="2000" dirty="0" err="1" smtClean="0"/>
              <a:t>Auto-avaluació</a:t>
            </a:r>
            <a:r>
              <a:rPr lang="ca-ES" sz="2000" dirty="0" smtClean="0"/>
              <a:t> del projecte mitjançant tècniques qualitatives com l’auto- </a:t>
            </a:r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2000" dirty="0" smtClean="0"/>
              <a:t>observació, </a:t>
            </a:r>
            <a:r>
              <a:rPr lang="ca-ES" sz="2000" dirty="0" err="1" smtClean="0"/>
              <a:t>l’autoetnografia</a:t>
            </a:r>
            <a:r>
              <a:rPr lang="ca-ES" sz="2000" dirty="0" smtClean="0"/>
              <a:t>, l’observació participant i els grups de discussió amb </a:t>
            </a:r>
          </a:p>
          <a:p>
            <a:pPr marL="1143000" indent="-1143000" algn="just">
              <a:lnSpc>
                <a:spcPct val="80000"/>
              </a:lnSpc>
              <a:buNone/>
            </a:pPr>
            <a:r>
              <a:rPr lang="ca-ES" sz="2000" dirty="0" smtClean="0"/>
              <a:t>la participació d’investigadors, usuaris, cuidadors i professionals de la salut</a:t>
            </a:r>
            <a:r>
              <a:rPr lang="es-ES" sz="2000" dirty="0" smtClean="0"/>
              <a:t>.</a:t>
            </a:r>
            <a:endParaRPr lang="ca-E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/>
              <a:t>METODOLOGIA.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153400" cy="4464496"/>
          </a:xfrm>
        </p:spPr>
        <p:txBody>
          <a:bodyPr>
            <a:noAutofit/>
          </a:bodyPr>
          <a:lstStyle/>
          <a:p>
            <a:pPr algn="just"/>
            <a:r>
              <a:rPr lang="ca-ES" sz="2000" dirty="0" smtClean="0"/>
              <a:t>El projecte GAM utilitzarà una orientació qualitativa i participativa.</a:t>
            </a:r>
          </a:p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Aquesta metodologia es caracteritza fonamentalment per incorporar a les comunitats, grups i persones afectades en totes les fases del procés de recerca. Es basa en un diàleg sostingut entre els diferents participants que permeti  una millor comprensió de la situació i afavorir </a:t>
            </a:r>
            <a:r>
              <a:rPr lang="ca-ES" sz="2000" dirty="0" err="1" smtClean="0"/>
              <a:t>l’intercanvi</a:t>
            </a:r>
            <a:r>
              <a:rPr lang="ca-ES" sz="2000" dirty="0" smtClean="0"/>
              <a:t>, no només d’informació, sinó també d’afectes i valors (</a:t>
            </a:r>
            <a:r>
              <a:rPr lang="ca-ES" sz="2000" dirty="0" err="1" smtClean="0"/>
              <a:t>Fluehr-Lobban</a:t>
            </a:r>
            <a:r>
              <a:rPr lang="ca-ES" sz="2000" dirty="0" smtClean="0"/>
              <a:t> 2008). </a:t>
            </a:r>
          </a:p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Els grups seleccionats per a la implementació de la GCM formaran part de l’equip de </a:t>
            </a:r>
            <a:r>
              <a:rPr lang="ca-ES" sz="2000" dirty="0" err="1" smtClean="0"/>
              <a:t>co-investigació</a:t>
            </a:r>
            <a:r>
              <a:rPr lang="ca-ES" sz="2000" dirty="0" smtClean="0"/>
              <a:t> ( dins del grup de treball “Laboratori Fer Recerca AMB”). </a:t>
            </a:r>
          </a:p>
          <a:p>
            <a:pPr algn="just"/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FASES DEL PROYECTE.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DURACIÓ ESTIMADA DEL PROJECTE</a:t>
            </a:r>
          </a:p>
          <a:p>
            <a:pPr algn="ctr"/>
            <a:endParaRPr lang="es-ES" b="1" dirty="0" smtClean="0"/>
          </a:p>
          <a:p>
            <a:pPr algn="ctr"/>
            <a:r>
              <a:rPr lang="es-ES" b="1" dirty="0" smtClean="0"/>
              <a:t>3 ANYS 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781800" cy="4419600"/>
          </a:xfrm>
        </p:spPr>
        <p:txBody>
          <a:bodyPr/>
          <a:lstStyle/>
          <a:p>
            <a:r>
              <a:rPr lang="ca-ES" dirty="0" smtClean="0"/>
              <a:t>Fase de anàlisis de documentació. </a:t>
            </a:r>
          </a:p>
          <a:p>
            <a:endParaRPr lang="ca-ES" dirty="0" smtClean="0"/>
          </a:p>
          <a:p>
            <a:r>
              <a:rPr lang="ca-ES" dirty="0" smtClean="0"/>
              <a:t>Fase de Recerca Etnogràfica. </a:t>
            </a:r>
          </a:p>
          <a:p>
            <a:endParaRPr lang="ca-ES" dirty="0" smtClean="0"/>
          </a:p>
          <a:p>
            <a:r>
              <a:rPr lang="ca-ES" dirty="0" smtClean="0"/>
              <a:t>Fase de creació de la guia e implementació prova pilot.</a:t>
            </a:r>
          </a:p>
          <a:p>
            <a:endParaRPr lang="ca-ES" dirty="0" smtClean="0"/>
          </a:p>
          <a:p>
            <a:r>
              <a:rPr lang="ca-ES" dirty="0" smtClean="0"/>
              <a:t>Fase d’avaluació. 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592888" cy="1673225"/>
          </a:xfrm>
        </p:spPr>
        <p:txBody>
          <a:bodyPr/>
          <a:lstStyle/>
          <a:p>
            <a:r>
              <a:rPr lang="es-ES" dirty="0" smtClean="0"/>
              <a:t>RECERCA ETNOGRÀFICA i CREACIÓ de la GUIA.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DESENVOLUPAMENT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RECERCA ETNOGRÀFICA.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a-ES" dirty="0" smtClean="0"/>
              <a:t>Es realitzarà una recerca etnogràfica sobre la gestió dels medicaments mitjançant l’elaboració d’un qüestionari no estructurat per </a:t>
            </a:r>
            <a:r>
              <a:rPr lang="ca-ES" b="1" dirty="0" smtClean="0"/>
              <a:t>l’entrevista en profunditat a informants clau. 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S’efectuaran les entrevistes a un mínim de 36 usuaris, 18 familiars i 18 professionals de la salut.</a:t>
            </a:r>
          </a:p>
          <a:p>
            <a:pPr algn="just">
              <a:buNone/>
            </a:pPr>
            <a:endParaRPr lang="ca-ES" dirty="0" smtClean="0"/>
          </a:p>
          <a:p>
            <a:pPr algn="just"/>
            <a:r>
              <a:rPr lang="ca-ES" dirty="0" smtClean="0"/>
              <a:t>Aquestes entrevistes se realitzaran amb informants reclutats d’algunes de les entitats que participen  directa o indirectament (mitjançant la inclusió a l’equip de recerca d’alguns dels seus representants) d’aquest projecte: </a:t>
            </a:r>
            <a:r>
              <a:rPr lang="ca-ES" i="1" dirty="0" smtClean="0"/>
              <a:t>Fundació Congrés Català de Salut Mental (FCCSM), CSMA Nou Barris, CSMA Badalona 2, Associació Cultural Radio </a:t>
            </a:r>
            <a:r>
              <a:rPr lang="ca-ES" i="1" dirty="0" err="1" smtClean="0"/>
              <a:t>Nikosia</a:t>
            </a:r>
            <a:r>
              <a:rPr lang="ca-ES" i="1" dirty="0" smtClean="0"/>
              <a:t>, Cooperativa Aixec, entre altres). </a:t>
            </a:r>
          </a:p>
          <a:p>
            <a:pPr algn="just"/>
            <a:endParaRPr lang="ca-E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INFORMANTS: criteris de reclutament. 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484784"/>
            <a:ext cx="8531352" cy="4611216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endParaRPr lang="ca-ES" sz="1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Reclutament dels </a:t>
            </a:r>
            <a:r>
              <a:rPr lang="ca-ES" sz="1800" b="1" dirty="0" smtClean="0"/>
              <a:t>USUARIS</a:t>
            </a:r>
            <a:r>
              <a:rPr lang="ca-ES" sz="1800" dirty="0" smtClean="0"/>
              <a:t> participants a partir dels següents criteris: a) ser usuari dels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serveis  públics de salut mental, b) tenir un diagnòstic de trastorn mental greu segons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criteris  CATSALUT, c) ser consumidor de psicofàrmacs (incloent </a:t>
            </a:r>
            <a:r>
              <a:rPr lang="ca-ES" sz="1800" dirty="0" err="1" smtClean="0"/>
              <a:t>anti-psicòtics</a:t>
            </a:r>
            <a:r>
              <a:rPr lang="ca-ES" sz="1800" dirty="0" smtClean="0"/>
              <a:t>) des de fa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com a  mínim un any, d) mostrar voluntat de participar en el projecte mitjançant un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consentiment  informat i esclarit, i e) principi d’igualtat de gènere. Se seleccionaran 36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participants.</a:t>
            </a:r>
          </a:p>
          <a:p>
            <a:pPr marL="0" algn="just">
              <a:spcBef>
                <a:spcPts val="0"/>
              </a:spcBef>
              <a:buNone/>
            </a:pPr>
            <a:endParaRPr lang="ca-ES" sz="1800" dirty="0" smtClean="0"/>
          </a:p>
          <a:p>
            <a:pPr marL="0" algn="just">
              <a:spcBef>
                <a:spcPts val="0"/>
              </a:spcBef>
              <a:buNone/>
            </a:pPr>
            <a:endParaRPr lang="ca-ES" sz="1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Reclutament dels </a:t>
            </a:r>
            <a:r>
              <a:rPr lang="ca-ES" sz="1800" b="1" dirty="0" smtClean="0"/>
              <a:t>CUIDADORS </a:t>
            </a:r>
            <a:r>
              <a:rPr lang="ca-ES" sz="1800" dirty="0" smtClean="0"/>
              <a:t>participants atenent al criteri de conviure amb alguns dels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usuaris i mostrar el seu consentiment informat. També se valorarà el principi d’igualtat de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gènere. Se seleccionaran 18 participants.</a:t>
            </a:r>
          </a:p>
          <a:p>
            <a:pPr marL="0" algn="just">
              <a:spcBef>
                <a:spcPts val="0"/>
              </a:spcBef>
              <a:buNone/>
            </a:pPr>
            <a:endParaRPr lang="ca-ES" sz="1800" dirty="0" smtClean="0"/>
          </a:p>
          <a:p>
            <a:pPr marL="0" algn="just">
              <a:spcBef>
                <a:spcPts val="0"/>
              </a:spcBef>
              <a:buNone/>
            </a:pPr>
            <a:endParaRPr lang="ca-ES" sz="1800" dirty="0" smtClean="0"/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Reclutament dels </a:t>
            </a:r>
            <a:r>
              <a:rPr lang="ca-ES" sz="1800" b="1" dirty="0" smtClean="0"/>
              <a:t>PROFESSIONALS DE LA SALUT MENTAL </a:t>
            </a:r>
            <a:r>
              <a:rPr lang="ca-ES" sz="1800" dirty="0" smtClean="0"/>
              <a:t>atenen als criteris de diversitat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disciplinar  (psiquiatres, psicòlegs, infermers, treballadors socials i altres) i igualtat de </a:t>
            </a:r>
          </a:p>
          <a:p>
            <a:pPr marL="0" algn="just">
              <a:spcBef>
                <a:spcPts val="0"/>
              </a:spcBef>
              <a:buNone/>
            </a:pPr>
            <a:r>
              <a:rPr lang="ca-ES" sz="1800" dirty="0" smtClean="0"/>
              <a:t>gènere. Se  seleccionaran 18 participants.</a:t>
            </a:r>
            <a:endParaRPr lang="ca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RECERCA ETNOGRÀFICA, entrevistes.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a-ES" dirty="0" smtClean="0"/>
              <a:t>Totes les entrevistes seran conduïdes per investigadors d’aquest projecte i/o amb formació i experiència de recerca en etnografia i recerca qualitativa. 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Els resultats seran testats en </a:t>
            </a:r>
            <a:r>
              <a:rPr lang="ca-ES" b="1" dirty="0" smtClean="0"/>
              <a:t>3 grups focals </a:t>
            </a:r>
            <a:r>
              <a:rPr lang="ca-ES" dirty="0" smtClean="0"/>
              <a:t>formats per 6 usuaris, 2 familiars i 3 professionals cadascú, que permetran afinar l’anàlisi i resoldre dubtes. 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Els resultats seran compartits i debatuts a l’espai </a:t>
            </a:r>
            <a:r>
              <a:rPr lang="ca-ES" i="1" dirty="0" err="1" smtClean="0"/>
              <a:t>FerRecercaAmb</a:t>
            </a:r>
            <a:r>
              <a:rPr lang="ca-ES" i="1" dirty="0" smtClean="0"/>
              <a:t> i amb els membres de </a:t>
            </a:r>
            <a:r>
              <a:rPr lang="ca-ES" dirty="0" smtClean="0"/>
              <a:t>l’equip de Canadà i Brasil mitjançant videoconferència o trobades presencials. 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Addicionalment s’utilitzaran altres tècniques com </a:t>
            </a:r>
            <a:r>
              <a:rPr lang="ca-ES" dirty="0" err="1" smtClean="0"/>
              <a:t>l’auto-etnografia</a:t>
            </a:r>
            <a:r>
              <a:rPr lang="ca-ES" dirty="0" smtClean="0"/>
              <a:t>, l’anàlisi de documents elaborats pels propis participants i l’observació participant als </a:t>
            </a:r>
            <a:r>
              <a:rPr lang="ca-ES" dirty="0" err="1" smtClean="0"/>
              <a:t>CSMAs</a:t>
            </a:r>
            <a:r>
              <a:rPr lang="ca-ES" dirty="0" smtClean="0"/>
              <a:t> de Nou Barris i Badalona 2.</a:t>
            </a:r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CREACIÓ DE LA GUIA (GCM – CAT).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153400" cy="55012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ca-ES" sz="1800" dirty="0" smtClean="0"/>
              <a:t>La creació d’una Guia GCM se realitzarà en TRES FASES:</a:t>
            </a:r>
          </a:p>
          <a:p>
            <a:pPr algn="just"/>
            <a:endParaRPr lang="ca-ES" sz="1600" i="1" dirty="0" smtClean="0"/>
          </a:p>
          <a:p>
            <a:pPr algn="just"/>
            <a:r>
              <a:rPr lang="ca-ES" sz="1800" b="1" i="1" dirty="0" smtClean="0"/>
              <a:t>Primera Fase (grups de treball): </a:t>
            </a:r>
            <a:r>
              <a:rPr lang="ca-ES" sz="1800" i="1" dirty="0" smtClean="0"/>
              <a:t>Se crearan 3 grups de discussió de 11 participants (6 usuaris, 2 </a:t>
            </a:r>
            <a:r>
              <a:rPr lang="ca-ES" sz="1800" dirty="0" smtClean="0"/>
              <a:t>cuidadors i 3 professionals) amb els mateixos participants a les entrevistes i grups focals. </a:t>
            </a:r>
          </a:p>
          <a:p>
            <a:pPr algn="just">
              <a:buNone/>
            </a:pPr>
            <a:endParaRPr lang="ca-ES" sz="1800" dirty="0" smtClean="0"/>
          </a:p>
          <a:p>
            <a:pPr algn="just"/>
            <a:r>
              <a:rPr lang="ca-ES" sz="1800" b="1" i="1" dirty="0" smtClean="0"/>
              <a:t>Segona Fase (redacció): </a:t>
            </a:r>
            <a:r>
              <a:rPr lang="ca-ES" sz="1800" i="1" dirty="0" smtClean="0"/>
              <a:t>Se realitzarà un primer esborrany amb l’aportació dels tres grups.  </a:t>
            </a:r>
            <a:r>
              <a:rPr lang="ca-ES" sz="1800" dirty="0" smtClean="0"/>
              <a:t>L’esborrany s’enviarà a 7 membres externs significats, pels seu coneixement del tema, per la seva revisió i serà objecte de debat al </a:t>
            </a:r>
            <a:r>
              <a:rPr lang="ca-ES" sz="1800" i="1" dirty="0" smtClean="0"/>
              <a:t>Laboratori </a:t>
            </a:r>
            <a:r>
              <a:rPr lang="ca-ES" sz="1800" i="1" dirty="0" err="1" smtClean="0"/>
              <a:t>FerRecercaAmb</a:t>
            </a:r>
            <a:r>
              <a:rPr lang="ca-ES" sz="1800" i="1" dirty="0" smtClean="0"/>
              <a:t> (veure Objectiu 4). Se redactarà una  </a:t>
            </a:r>
            <a:r>
              <a:rPr lang="ca-ES" sz="1800" dirty="0" smtClean="0"/>
              <a:t>versió de la Guia GCM.</a:t>
            </a:r>
          </a:p>
          <a:p>
            <a:pPr algn="just">
              <a:buNone/>
            </a:pPr>
            <a:endParaRPr lang="ca-ES" sz="1800" dirty="0" smtClean="0"/>
          </a:p>
          <a:p>
            <a:pPr algn="just"/>
            <a:r>
              <a:rPr lang="ca-ES" sz="1800" b="1" i="1" dirty="0" smtClean="0"/>
              <a:t>Tercera Fase (implementació): </a:t>
            </a:r>
            <a:r>
              <a:rPr lang="ca-ES" sz="1800" i="1" dirty="0" smtClean="0"/>
              <a:t>Es crearà un grup pilot d’implementació a partir de la participació dels </a:t>
            </a:r>
            <a:r>
              <a:rPr lang="ca-ES" sz="1800" dirty="0" smtClean="0"/>
              <a:t>agents implicats en les anteriors fases. Els centres d’implementació seran el CSMA Nou Barris i el CSMA Badalona 2. Aquest projecte pilot serà d’utilitat per redactar una versió definitiva de la guia  GCM. </a:t>
            </a:r>
            <a:endParaRPr lang="ca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AVALUACIÓ DEL PROJECTE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AVALUACIÓ DEL PROJECTE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S’utilitzaran tècniques qualitatives com </a:t>
            </a:r>
            <a:r>
              <a:rPr lang="ca-ES" sz="2000" dirty="0" err="1" smtClean="0"/>
              <a:t>l’autoobservació</a:t>
            </a:r>
            <a:r>
              <a:rPr lang="ca-ES" sz="2000" dirty="0" smtClean="0"/>
              <a:t>, l'autoradiografia, l’observació participant i els grups de discussió amb la participació d’investigadors, usuaris, cuidadors i professionals de la salut. </a:t>
            </a:r>
          </a:p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L’instrument per avaluar, diagnosticar i solucionar els imprevistos vinculats amb el contingut del projecte serà el </a:t>
            </a:r>
            <a:r>
              <a:rPr lang="ca-ES" sz="2000" i="1" dirty="0" smtClean="0"/>
              <a:t>Laboratori </a:t>
            </a:r>
            <a:r>
              <a:rPr lang="ca-ES" sz="2000" i="1" dirty="0" err="1" smtClean="0"/>
              <a:t>FerRecercaAmb</a:t>
            </a:r>
            <a:r>
              <a:rPr lang="ca-ES" sz="2000" i="1" dirty="0" smtClean="0"/>
              <a:t>, un espai col·laboratiu de treball integrat de forma paritària per persones usuaris, professionals i familiars. </a:t>
            </a:r>
          </a:p>
          <a:p>
            <a:pPr algn="just"/>
            <a:endParaRPr lang="ca-ES" sz="2000" i="1" dirty="0" smtClean="0"/>
          </a:p>
          <a:p>
            <a:pPr algn="just"/>
            <a:r>
              <a:rPr lang="ca-ES" sz="2000" i="1" dirty="0" smtClean="0"/>
              <a:t>El Comitè d’Ètica Assistencial </a:t>
            </a:r>
            <a:r>
              <a:rPr lang="ca-ES" sz="2000" dirty="0" smtClean="0"/>
              <a:t>de la </a:t>
            </a:r>
            <a:r>
              <a:rPr lang="ca-ES" sz="2000" i="1" dirty="0" smtClean="0"/>
              <a:t>Fundació Congrés Català de Salut Mental tindrà un paper central per assessorar sobre els </a:t>
            </a:r>
            <a:r>
              <a:rPr lang="ca-ES" sz="2000" dirty="0" smtClean="0"/>
              <a:t>impactes imprevistos. </a:t>
            </a:r>
          </a:p>
          <a:p>
            <a:pPr algn="just"/>
            <a:endParaRPr lang="ca-ES" sz="2000" dirty="0" smtClean="0"/>
          </a:p>
          <a:p>
            <a:pPr algn="just"/>
            <a:r>
              <a:rPr lang="ca-ES" sz="2000" dirty="0" smtClean="0"/>
              <a:t>Sense perjudici d’aquests funcionament transversal, la gestió quotidiana del projecte serà desenvolupada sota la responsabilitat dels </a:t>
            </a:r>
            <a:r>
              <a:rPr lang="ca-ES" sz="2000" dirty="0" err="1" smtClean="0"/>
              <a:t>IPs</a:t>
            </a:r>
            <a:r>
              <a:rPr lang="ca-ES" sz="2000" dirty="0" smtClean="0"/>
              <a:t> d’aquesta proposta i dels seus centres de recerca.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8168952" cy="3206080"/>
          </a:xfrm>
        </p:spPr>
        <p:txBody>
          <a:bodyPr>
            <a:normAutofit fontScale="62500" lnSpcReduction="20000"/>
          </a:bodyPr>
          <a:lstStyle/>
          <a:p>
            <a:r>
              <a:rPr lang="es-ES" b="1" dirty="0" smtClean="0"/>
              <a:t>UNIVERSITAT ROVIRA I VIRGILI</a:t>
            </a:r>
          </a:p>
          <a:p>
            <a:r>
              <a:rPr lang="ca-ES" b="1" dirty="0" smtClean="0"/>
              <a:t>Departament d’Antropologia/Medical </a:t>
            </a:r>
            <a:r>
              <a:rPr lang="ca-ES" b="1" dirty="0" err="1" smtClean="0"/>
              <a:t>Anthropology</a:t>
            </a:r>
            <a:r>
              <a:rPr lang="ca-ES" b="1" dirty="0" smtClean="0"/>
              <a:t>  </a:t>
            </a:r>
            <a:r>
              <a:rPr lang="ca-ES" b="1" dirty="0" err="1" smtClean="0"/>
              <a:t>Research</a:t>
            </a:r>
            <a:r>
              <a:rPr lang="ca-ES" b="1" dirty="0" smtClean="0"/>
              <a:t> </a:t>
            </a:r>
            <a:r>
              <a:rPr lang="ca-ES" b="1" dirty="0" err="1" smtClean="0"/>
              <a:t>Center</a:t>
            </a:r>
            <a:r>
              <a:rPr lang="ca-ES" b="1" dirty="0" smtClean="0"/>
              <a:t> (MARC)</a:t>
            </a:r>
          </a:p>
          <a:p>
            <a:endParaRPr lang="ca-ES" b="1" dirty="0" smtClean="0"/>
          </a:p>
          <a:p>
            <a:r>
              <a:rPr lang="ca-ES" b="1" dirty="0" smtClean="0"/>
              <a:t>UNIVERSITAT OBERTA DE CATALUNYA</a:t>
            </a:r>
          </a:p>
          <a:p>
            <a:r>
              <a:rPr lang="ca-ES" b="1" dirty="0" smtClean="0"/>
              <a:t>Departament de Psicologia i Ciències de l'Educació  </a:t>
            </a:r>
          </a:p>
          <a:p>
            <a:endParaRPr lang="ca-ES" b="1" dirty="0" smtClean="0"/>
          </a:p>
          <a:p>
            <a:r>
              <a:rPr lang="ca-ES" b="1" dirty="0" smtClean="0"/>
              <a:t>Investigadors principals: </a:t>
            </a:r>
          </a:p>
          <a:p>
            <a:r>
              <a:rPr lang="ca-ES" b="1" dirty="0" smtClean="0"/>
              <a:t>	Àngel Martínez </a:t>
            </a:r>
            <a:r>
              <a:rPr lang="ca-ES" b="1" dirty="0" err="1" smtClean="0"/>
              <a:t>Hernáez</a:t>
            </a:r>
            <a:r>
              <a:rPr lang="ca-ES" b="1" dirty="0" smtClean="0"/>
              <a:t> (URV)</a:t>
            </a:r>
          </a:p>
          <a:p>
            <a:r>
              <a:rPr lang="ca-ES" b="1" dirty="0" smtClean="0"/>
              <a:t>	Assumpció </a:t>
            </a:r>
            <a:r>
              <a:rPr lang="ca-ES" b="1" dirty="0" err="1" smtClean="0"/>
              <a:t>Pié</a:t>
            </a:r>
            <a:r>
              <a:rPr lang="ca-ES" b="1" dirty="0" smtClean="0"/>
              <a:t> Balaguer (UOC)</a:t>
            </a:r>
            <a:endParaRPr lang="ca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GRUP IMPULSOR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949280"/>
            <a:ext cx="666023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2"/>
          </p:nvPr>
        </p:nvSpPr>
        <p:spPr>
          <a:xfrm>
            <a:off x="611560" y="1700808"/>
            <a:ext cx="3886200" cy="46805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None/>
            </a:pPr>
            <a:r>
              <a:rPr lang="ca-ES" sz="1900" dirty="0" smtClean="0"/>
              <a:t>Anàlisis experiències prèvies.</a:t>
            </a:r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L'estudi de la gestió de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medicaments en dos centres de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salut mental d'adults de la xarxa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pública d'atenció en salut mental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de Catalunya (CSMA Badalona i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CSMA Nou Barris). </a:t>
            </a:r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Elaboració Guia GCM Catalunya.  </a:t>
            </a:r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Prova pilot. </a:t>
            </a:r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Disseminació de l'experiència </a:t>
            </a:r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endParaRPr lang="ca-ES" sz="1900" dirty="0" smtClean="0"/>
          </a:p>
          <a:p>
            <a:pPr>
              <a:spcBef>
                <a:spcPts val="0"/>
              </a:spcBef>
              <a:buNone/>
            </a:pPr>
            <a:r>
              <a:rPr lang="ca-ES" sz="1900" dirty="0" smtClean="0"/>
              <a:t>Avaluació del projecte. </a:t>
            </a:r>
          </a:p>
          <a:p>
            <a:pPr>
              <a:buNone/>
            </a:pPr>
            <a:endParaRPr lang="es-ES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>
          <a:xfrm>
            <a:off x="5220072" y="1484784"/>
            <a:ext cx="3923928" cy="5373216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  <a:buNone/>
            </a:pPr>
            <a:endParaRPr lang="ca-ES" sz="2100" dirty="0" smtClean="0"/>
          </a:p>
          <a:p>
            <a:pPr>
              <a:spcBef>
                <a:spcPts val="0"/>
              </a:spcBef>
              <a:buNone/>
            </a:pPr>
            <a:endParaRPr lang="ca-ES" sz="23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500" dirty="0" smtClean="0"/>
              <a:t>Revisió bibliogràfica i creació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500" dirty="0" smtClean="0"/>
              <a:t>Laboratori  </a:t>
            </a:r>
            <a:r>
              <a:rPr lang="ca-ES" sz="4500" dirty="0" err="1" smtClean="0"/>
              <a:t>FerRecercaAmb</a:t>
            </a:r>
            <a:r>
              <a:rPr lang="ca-ES" sz="4500" dirty="0" smtClean="0"/>
              <a:t>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5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5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500" dirty="0" smtClean="0"/>
              <a:t>Recerca </a:t>
            </a:r>
            <a:r>
              <a:rPr lang="ca-ES" sz="4500" dirty="0" err="1" smtClean="0"/>
              <a:t>etnográfica</a:t>
            </a:r>
            <a:r>
              <a:rPr lang="ca-ES" sz="4500" dirty="0" smtClean="0"/>
              <a:t>. Grups de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500" dirty="0" smtClean="0"/>
              <a:t>Treball i Entrevistes.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5500" dirty="0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Grups de Treball.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Grups de Treball.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Publicacions científiques, participació en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congressos, mitjans de comunicació,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elaboració documental. Projecció nacional e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ca-ES" sz="4600" dirty="0" smtClean="0"/>
              <a:t>internacional. </a:t>
            </a: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4600" dirty="0" smtClean="0"/>
              <a:t>Auto-</a:t>
            </a:r>
            <a:r>
              <a:rPr lang="es-ES" sz="4600" dirty="0" err="1" smtClean="0"/>
              <a:t>etnografia</a:t>
            </a:r>
            <a:r>
              <a:rPr lang="es-ES" sz="4600" dirty="0" smtClean="0"/>
              <a:t>, </a:t>
            </a:r>
            <a:r>
              <a:rPr lang="es-ES" sz="4600" dirty="0" err="1" smtClean="0"/>
              <a:t>l’observació</a:t>
            </a:r>
            <a:r>
              <a:rPr lang="es-ES" sz="4600" dirty="0" smtClean="0"/>
              <a:t> </a:t>
            </a:r>
            <a:r>
              <a:rPr lang="es-ES" sz="4600" dirty="0" err="1" smtClean="0"/>
              <a:t>participant</a:t>
            </a:r>
            <a:r>
              <a:rPr lang="es-ES" sz="4600" dirty="0" smtClean="0"/>
              <a:t> i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4600" dirty="0" err="1" smtClean="0"/>
              <a:t>grups</a:t>
            </a:r>
            <a:r>
              <a:rPr lang="es-ES" sz="4600" dirty="0" smtClean="0"/>
              <a:t> de </a:t>
            </a:r>
            <a:r>
              <a:rPr lang="es-ES" sz="4600" dirty="0" err="1" smtClean="0"/>
              <a:t>discussió</a:t>
            </a: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600" dirty="0" err="1" smtClean="0"/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endParaRPr lang="ca-ES" sz="4600" dirty="0" err="1" smtClean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"/>
          </p:nvPr>
        </p:nvSpPr>
        <p:spPr>
          <a:xfrm>
            <a:off x="539552" y="548680"/>
            <a:ext cx="3886200" cy="640080"/>
          </a:xfrm>
        </p:spPr>
        <p:txBody>
          <a:bodyPr/>
          <a:lstStyle/>
          <a:p>
            <a:pPr algn="ctr"/>
            <a:r>
              <a:rPr lang="es-ES" dirty="0" smtClean="0"/>
              <a:t>OBJECTIUS</a:t>
            </a: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5076056" y="548680"/>
            <a:ext cx="3886200" cy="640080"/>
          </a:xfrm>
        </p:spPr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pPr algn="ctr"/>
            <a:r>
              <a:rPr lang="es-ES" sz="2400" dirty="0" smtClean="0"/>
              <a:t>ACTIVITATS</a:t>
            </a:r>
          </a:p>
          <a:p>
            <a:endParaRPr lang="es-ES" dirty="0"/>
          </a:p>
        </p:txBody>
      </p:sp>
      <p:sp>
        <p:nvSpPr>
          <p:cNvPr id="7" name="6 Flecha derecha"/>
          <p:cNvSpPr/>
          <p:nvPr/>
        </p:nvSpPr>
        <p:spPr>
          <a:xfrm>
            <a:off x="4211960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derecha"/>
          <p:cNvSpPr/>
          <p:nvPr/>
        </p:nvSpPr>
        <p:spPr>
          <a:xfrm>
            <a:off x="4211960" y="278092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derecha"/>
          <p:cNvSpPr/>
          <p:nvPr/>
        </p:nvSpPr>
        <p:spPr>
          <a:xfrm>
            <a:off x="4211960" y="42210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Flecha derecha"/>
          <p:cNvSpPr/>
          <p:nvPr/>
        </p:nvSpPr>
        <p:spPr>
          <a:xfrm>
            <a:off x="4211960" y="494116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derecha"/>
          <p:cNvSpPr/>
          <p:nvPr/>
        </p:nvSpPr>
        <p:spPr>
          <a:xfrm>
            <a:off x="4211960" y="60212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772400" cy="1673225"/>
          </a:xfrm>
        </p:spPr>
        <p:txBody>
          <a:bodyPr>
            <a:normAutofit/>
          </a:bodyPr>
          <a:lstStyle/>
          <a:p>
            <a:r>
              <a:rPr lang="es-ES" sz="2400" dirty="0" smtClean="0"/>
              <a:t>DISEMIN</a:t>
            </a:r>
            <a:r>
              <a:rPr lang="ca-ES" sz="2400" dirty="0" smtClean="0"/>
              <a:t>A</a:t>
            </a:r>
            <a:r>
              <a:rPr lang="es-ES" sz="2400" dirty="0" smtClean="0"/>
              <a:t>CIÓ DELS RESULTATS I EXPECTATIVES TRANSFORMADORES. 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PROJECCIÓ SOCIAL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DISEMINACIÓ DELS RESULTATS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ca-ES" sz="1800" dirty="0" smtClean="0"/>
          </a:p>
          <a:p>
            <a:pPr algn="just"/>
            <a:endParaRPr lang="ca-ES" sz="1800" dirty="0" smtClean="0"/>
          </a:p>
          <a:p>
            <a:pPr algn="just"/>
            <a:r>
              <a:rPr lang="ca-ES" sz="1800" dirty="0" smtClean="0"/>
              <a:t>La divulgació i projecció social es realitzarà en primera instància a les diferents associacions i serveis  que participen d’aquest projecte. </a:t>
            </a:r>
          </a:p>
          <a:p>
            <a:pPr algn="just"/>
            <a:endParaRPr lang="ca-ES" sz="1800" dirty="0" smtClean="0"/>
          </a:p>
          <a:p>
            <a:pPr algn="just"/>
            <a:endParaRPr lang="ca-ES" sz="1800" dirty="0" smtClean="0"/>
          </a:p>
          <a:p>
            <a:pPr algn="just"/>
            <a:r>
              <a:rPr lang="ca-ES" sz="1800" dirty="0" smtClean="0"/>
              <a:t>Les experiències prèvies tant a Canada com a Brasil mostren la utilitat de la Guia com a eina utilitzada dins de la xarxa d'atenció i salut mental amb el propòsit de constituir  una bona pràctica d’atenció en salut mental.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DISEMINACIÓ DELS RESULTATS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279832" cy="5257800"/>
          </a:xfrm>
        </p:spPr>
        <p:txBody>
          <a:bodyPr>
            <a:noAutofit/>
          </a:bodyPr>
          <a:lstStyle/>
          <a:p>
            <a:endParaRPr lang="ca-ES" sz="1800" dirty="0" smtClean="0"/>
          </a:p>
          <a:p>
            <a:r>
              <a:rPr lang="ca-ES" sz="1800" dirty="0" smtClean="0"/>
              <a:t>Publicacions científiques en revistes d’impacte, llibres i presentacions en congressos d’àmbit nacional i internacional.</a:t>
            </a:r>
          </a:p>
          <a:p>
            <a:r>
              <a:rPr lang="ca-ES" sz="1800" dirty="0" smtClean="0"/>
              <a:t>Publicació de la guia GCM i disseminació de la mateixa mitjançant l’</a:t>
            </a:r>
            <a:r>
              <a:rPr lang="ca-ES" sz="1800" i="1" dirty="0" smtClean="0"/>
              <a:t>Associació</a:t>
            </a:r>
          </a:p>
          <a:p>
            <a:pPr>
              <a:buNone/>
            </a:pPr>
            <a:r>
              <a:rPr lang="ca-ES" sz="1800" i="1" dirty="0" smtClean="0"/>
              <a:t>     Sociocultural Radio </a:t>
            </a:r>
            <a:r>
              <a:rPr lang="ca-ES" sz="1800" i="1" dirty="0" err="1" smtClean="0"/>
              <a:t>Nikosia</a:t>
            </a:r>
            <a:r>
              <a:rPr lang="ca-ES" sz="1800" i="1" dirty="0" smtClean="0"/>
              <a:t> i altres canals de comunicació</a:t>
            </a:r>
          </a:p>
          <a:p>
            <a:r>
              <a:rPr lang="ca-ES" sz="1800" i="1" dirty="0" smtClean="0"/>
              <a:t>Creació d’un </a:t>
            </a:r>
            <a:r>
              <a:rPr lang="ca-ES" sz="1800" i="1" dirty="0" err="1" smtClean="0"/>
              <a:t>web-site</a:t>
            </a:r>
            <a:r>
              <a:rPr lang="ca-ES" sz="1800" i="1" dirty="0" smtClean="0"/>
              <a:t> específic que  </a:t>
            </a:r>
            <a:r>
              <a:rPr lang="ca-ES" sz="1800" dirty="0" smtClean="0"/>
              <a:t>inclourà un fòrum on participaran usuaris, cuidadors i professionals. </a:t>
            </a:r>
          </a:p>
          <a:p>
            <a:r>
              <a:rPr lang="ca-ES" sz="1800" dirty="0" smtClean="0"/>
              <a:t>Creació d’un document  audiovisual sobre el projecte i els seus resultats en accés obert i subtitulat en diferents llengües</a:t>
            </a:r>
          </a:p>
          <a:p>
            <a:r>
              <a:rPr lang="ca-ES" sz="1800" dirty="0" smtClean="0"/>
              <a:t>Creació del </a:t>
            </a:r>
            <a:r>
              <a:rPr lang="ca-ES" sz="1800" i="1" dirty="0" smtClean="0"/>
              <a:t>Laboratori </a:t>
            </a:r>
            <a:r>
              <a:rPr lang="ca-ES" sz="1800" i="1" dirty="0" err="1" smtClean="0"/>
              <a:t>FerRecercaAmb</a:t>
            </a:r>
            <a:r>
              <a:rPr lang="ca-ES" sz="1800" i="1" dirty="0" smtClean="0"/>
              <a:t>, un espai de treball i recerca amb caràcter estable, que  </a:t>
            </a:r>
            <a:r>
              <a:rPr lang="ca-ES" sz="1800" dirty="0" smtClean="0"/>
              <a:t>impliqui conjuntament usuaris, professionals, cuidadors i investigadors amb la finalitat de proposar contribucions. </a:t>
            </a:r>
          </a:p>
          <a:p>
            <a:r>
              <a:rPr lang="ca-ES" sz="1800" dirty="0" smtClean="0"/>
              <a:t>Realització d’una jornada final oberta als diferents col·lectius implicat i amb la participació dels equips de Canadà i Brasil.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EXPECTATIVES TRANSFORMADORES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a-ES" sz="2200" dirty="0" smtClean="0"/>
              <a:t>La GCM és un instrument que pot servir per modificar la cultura assistencial en salut mental en termes d'introduir les necessitats subjectives dels usuaris i d'aquesta manera humanitzar les pràctiques Sanitàries. </a:t>
            </a:r>
          </a:p>
          <a:p>
            <a:pPr algn="just"/>
            <a:endParaRPr lang="ca-ES" sz="2200" dirty="0" smtClean="0"/>
          </a:p>
          <a:p>
            <a:pPr algn="just"/>
            <a:r>
              <a:rPr lang="ca-ES" sz="2200" dirty="0" smtClean="0"/>
              <a:t>És una  proposta que conflueix amb programes existents en el nostre context, com el </a:t>
            </a:r>
            <a:r>
              <a:rPr lang="ca-ES" sz="2200" i="1" dirty="0" smtClean="0"/>
              <a:t>Pla Interdepartamental  d'Atenció i Interacció Social i Sanitària (PIAISS) de la Generalitat de Catalunya, que considera les  </a:t>
            </a:r>
            <a:r>
              <a:rPr lang="ca-ES" sz="2200" dirty="0" smtClean="0"/>
              <a:t>necessitats i realitats de la persona implicant-les en la presa de decisions assistencials i clíniques. </a:t>
            </a:r>
          </a:p>
          <a:p>
            <a:pPr algn="just"/>
            <a:endParaRPr lang="ca-ES" sz="2200" dirty="0" smtClean="0"/>
          </a:p>
          <a:p>
            <a:pPr algn="just"/>
            <a:r>
              <a:rPr lang="ca-ES" sz="2200" dirty="0" smtClean="0"/>
              <a:t>També és congruent amb les noves directrius de </a:t>
            </a:r>
            <a:r>
              <a:rPr lang="ca-ES" sz="2200" dirty="0" err="1" smtClean="0"/>
              <a:t>l’OMS</a:t>
            </a:r>
            <a:r>
              <a:rPr lang="ca-ES" sz="2200" dirty="0" smtClean="0"/>
              <a:t> de potenciar el benestar a partir de polítiques  centrades en els individus i grups socials.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376864" cy="32060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s-ES" b="1" dirty="0" err="1" smtClean="0"/>
              <a:t>Equip</a:t>
            </a:r>
            <a:r>
              <a:rPr lang="es-ES" b="1" dirty="0" smtClean="0"/>
              <a:t> Catalunya: </a:t>
            </a:r>
            <a:r>
              <a:rPr lang="ca-ES" dirty="0" smtClean="0"/>
              <a:t>Angel Martínez </a:t>
            </a:r>
            <a:r>
              <a:rPr lang="ca-ES" dirty="0" err="1" smtClean="0"/>
              <a:t>Hernáez</a:t>
            </a:r>
            <a:r>
              <a:rPr lang="ca-ES" dirty="0" smtClean="0"/>
              <a:t>, Asunción </a:t>
            </a:r>
            <a:r>
              <a:rPr lang="ca-ES" dirty="0" err="1" smtClean="0"/>
              <a:t>Pié</a:t>
            </a:r>
            <a:r>
              <a:rPr lang="ca-ES" dirty="0" smtClean="0"/>
              <a:t> Balaguer, </a:t>
            </a:r>
            <a:r>
              <a:rPr lang="ca-ES" sz="2900" dirty="0" smtClean="0"/>
              <a:t>Martín </a:t>
            </a:r>
            <a:r>
              <a:rPr lang="ca-ES" sz="2900" dirty="0" err="1" smtClean="0"/>
              <a:t>Correa-Urquiza</a:t>
            </a:r>
            <a:r>
              <a:rPr lang="ca-ES" sz="2900" dirty="0" smtClean="0"/>
              <a:t>, </a:t>
            </a:r>
            <a:r>
              <a:rPr lang="ca-ES" sz="2900" dirty="0" err="1" smtClean="0"/>
              <a:t>Susan</a:t>
            </a:r>
            <a:r>
              <a:rPr lang="ca-ES" sz="2900" dirty="0" smtClean="0"/>
              <a:t> M. </a:t>
            </a:r>
            <a:r>
              <a:rPr lang="ca-ES" sz="2900" dirty="0" err="1" smtClean="0"/>
              <a:t>DiGiacomo</a:t>
            </a:r>
            <a:r>
              <a:rPr lang="ca-ES" sz="2900" dirty="0" smtClean="0"/>
              <a:t>, Jordi </a:t>
            </a:r>
            <a:r>
              <a:rPr lang="ca-ES" sz="2900" dirty="0" err="1" smtClean="0"/>
              <a:t>Marfà</a:t>
            </a:r>
            <a:r>
              <a:rPr lang="ca-ES" sz="2900" dirty="0" smtClean="0"/>
              <a:t> Vallverdú </a:t>
            </a:r>
            <a:r>
              <a:rPr lang="ca-ES" sz="2900" dirty="0" err="1" smtClean="0"/>
              <a:t>Maria-Antonia</a:t>
            </a:r>
            <a:r>
              <a:rPr lang="ca-ES" sz="2900" dirty="0" smtClean="0"/>
              <a:t> </a:t>
            </a:r>
            <a:r>
              <a:rPr lang="ca-ES" sz="2900" dirty="0" err="1" smtClean="0"/>
              <a:t>Martorell-Poveda</a:t>
            </a:r>
            <a:r>
              <a:rPr lang="ca-ES" sz="2900" dirty="0" smtClean="0"/>
              <a:t>, Leticia </a:t>
            </a:r>
            <a:r>
              <a:rPr lang="ca-ES" sz="2900" dirty="0" err="1" smtClean="0"/>
              <a:t>Medeiros-Ferreira</a:t>
            </a:r>
            <a:r>
              <a:rPr lang="ca-ES" sz="2900" dirty="0" smtClean="0"/>
              <a:t> Dolors </a:t>
            </a:r>
            <a:r>
              <a:rPr lang="ca-ES" sz="2900" dirty="0" err="1" smtClean="0"/>
              <a:t>Ódena</a:t>
            </a:r>
            <a:r>
              <a:rPr lang="ca-ES" sz="2900" dirty="0" smtClean="0"/>
              <a:t> </a:t>
            </a:r>
            <a:r>
              <a:rPr lang="ca-ES" sz="2900" dirty="0" err="1" smtClean="0"/>
              <a:t>Bertrán</a:t>
            </a:r>
            <a:r>
              <a:rPr lang="ca-ES" sz="2900" dirty="0" smtClean="0"/>
              <a:t>, Elisa </a:t>
            </a:r>
            <a:r>
              <a:rPr lang="ca-ES" sz="2900" dirty="0" err="1" smtClean="0"/>
              <a:t>Alegre-Agís</a:t>
            </a:r>
            <a:r>
              <a:rPr lang="ca-ES" sz="2900" dirty="0" smtClean="0"/>
              <a:t>, Natàlia Lledó Carceller </a:t>
            </a:r>
            <a:r>
              <a:rPr lang="ca-ES" sz="2900" dirty="0" err="1" smtClean="0"/>
              <a:t>Maicas</a:t>
            </a:r>
            <a:r>
              <a:rPr lang="ca-ES" sz="2900" dirty="0" smtClean="0"/>
              <a:t>,  Andrea </a:t>
            </a:r>
            <a:r>
              <a:rPr lang="ca-ES" sz="2900" dirty="0" err="1" smtClean="0"/>
              <a:t>Garcia-Santesmases</a:t>
            </a:r>
            <a:r>
              <a:rPr lang="ca-ES" sz="2900" dirty="0" smtClean="0"/>
              <a:t>, </a:t>
            </a:r>
            <a:r>
              <a:rPr lang="ca-ES" sz="2900" dirty="0" smtClean="0"/>
              <a:t>Xavier </a:t>
            </a:r>
            <a:r>
              <a:rPr lang="ca-ES" sz="2900" dirty="0" smtClean="0"/>
              <a:t>Cela Bertran, Nicolás Morales i Mercedes Serrano Miguel.</a:t>
            </a:r>
          </a:p>
          <a:p>
            <a:endParaRPr lang="ca-ES" sz="2900" dirty="0" smtClean="0"/>
          </a:p>
          <a:p>
            <a:r>
              <a:rPr lang="ca-ES" b="1" dirty="0" smtClean="0"/>
              <a:t>Equip Brasil:  </a:t>
            </a:r>
            <a:r>
              <a:rPr lang="ca-ES" sz="2900" dirty="0" smtClean="0"/>
              <a:t>Ricardo Burg </a:t>
            </a:r>
            <a:r>
              <a:rPr lang="ca-ES" sz="2900" dirty="0" err="1" smtClean="0"/>
              <a:t>Ceccim</a:t>
            </a:r>
            <a:r>
              <a:rPr lang="ca-ES" sz="2900" dirty="0" smtClean="0"/>
              <a:t>, </a:t>
            </a:r>
            <a:r>
              <a:rPr lang="ca-ES" sz="2900" dirty="0" err="1" smtClean="0"/>
              <a:t>Analice</a:t>
            </a:r>
            <a:r>
              <a:rPr lang="ca-ES" sz="2900" dirty="0" smtClean="0"/>
              <a:t> de Lima </a:t>
            </a:r>
            <a:r>
              <a:rPr lang="ca-ES" sz="2900" dirty="0" err="1" smtClean="0"/>
              <a:t>Palombini</a:t>
            </a:r>
            <a:r>
              <a:rPr lang="ca-ES" sz="2900" dirty="0" smtClean="0"/>
              <a:t>, </a:t>
            </a:r>
            <a:r>
              <a:rPr lang="ca-ES" sz="2900" dirty="0" err="1" smtClean="0"/>
              <a:t>Alcindo</a:t>
            </a:r>
            <a:r>
              <a:rPr lang="ca-ES" sz="2900" dirty="0" smtClean="0"/>
              <a:t> Antonio </a:t>
            </a:r>
            <a:r>
              <a:rPr lang="ca-ES" sz="2900" dirty="0" err="1" smtClean="0"/>
              <a:t>Ferla</a:t>
            </a:r>
            <a:r>
              <a:rPr lang="ca-ES" sz="2900" dirty="0" smtClean="0"/>
              <a:t>, </a:t>
            </a:r>
            <a:r>
              <a:rPr lang="ca-ES" sz="2900" dirty="0" err="1" smtClean="0"/>
              <a:t>Márcio</a:t>
            </a:r>
            <a:r>
              <a:rPr lang="ca-ES" sz="2900" dirty="0" smtClean="0"/>
              <a:t> </a:t>
            </a:r>
            <a:r>
              <a:rPr lang="ca-ES" sz="2900" dirty="0" err="1" smtClean="0"/>
              <a:t>Mariath</a:t>
            </a:r>
            <a:r>
              <a:rPr lang="ca-ES" sz="2900" dirty="0" smtClean="0"/>
              <a:t> </a:t>
            </a:r>
            <a:r>
              <a:rPr lang="ca-ES" sz="2900" dirty="0" err="1" smtClean="0"/>
              <a:t>Belloc</a:t>
            </a:r>
            <a:r>
              <a:rPr lang="ca-ES" sz="2900" dirty="0" smtClean="0"/>
              <a:t>, Rosana Teresa </a:t>
            </a:r>
            <a:r>
              <a:rPr lang="ca-ES" sz="2900" dirty="0" err="1" smtClean="0"/>
              <a:t>Onocko</a:t>
            </a:r>
            <a:r>
              <a:rPr lang="ca-ES" sz="2900" dirty="0" smtClean="0"/>
              <a:t> Campos, </a:t>
            </a:r>
            <a:r>
              <a:rPr lang="ca-ES" sz="2900" dirty="0" err="1" smtClean="0"/>
              <a:t>Károl</a:t>
            </a:r>
            <a:r>
              <a:rPr lang="ca-ES" sz="2900" dirty="0" smtClean="0"/>
              <a:t> </a:t>
            </a:r>
            <a:r>
              <a:rPr lang="ca-ES" sz="2900" dirty="0" err="1" smtClean="0"/>
              <a:t>Veiga</a:t>
            </a:r>
            <a:r>
              <a:rPr lang="ca-ES" sz="2900" dirty="0" smtClean="0"/>
              <a:t> </a:t>
            </a:r>
            <a:r>
              <a:rPr lang="ca-ES" sz="2900" dirty="0" err="1" smtClean="0"/>
              <a:t>Cabral</a:t>
            </a:r>
            <a:r>
              <a:rPr lang="ca-ES" sz="2900" dirty="0" smtClean="0"/>
              <a:t>, </a:t>
            </a:r>
            <a:r>
              <a:rPr lang="ca-ES" sz="2900" dirty="0" err="1" smtClean="0"/>
              <a:t>Marília</a:t>
            </a:r>
            <a:r>
              <a:rPr lang="ca-ES" sz="2900" dirty="0" smtClean="0"/>
              <a:t> </a:t>
            </a:r>
            <a:r>
              <a:rPr lang="ca-ES" sz="2900" dirty="0" err="1" smtClean="0"/>
              <a:t>Silveira</a:t>
            </a:r>
            <a:r>
              <a:rPr lang="ca-ES" sz="2900" dirty="0" smtClean="0"/>
              <a:t> i  </a:t>
            </a:r>
            <a:r>
              <a:rPr lang="ca-ES" sz="2900" dirty="0" err="1" smtClean="0"/>
              <a:t>Lívia</a:t>
            </a:r>
            <a:r>
              <a:rPr lang="ca-ES" sz="2900" dirty="0" smtClean="0"/>
              <a:t> </a:t>
            </a:r>
            <a:r>
              <a:rPr lang="ca-ES" sz="2900" dirty="0" err="1" smtClean="0"/>
              <a:t>Zanchet</a:t>
            </a:r>
            <a:r>
              <a:rPr lang="ca-ES" sz="2900" dirty="0" smtClean="0"/>
              <a:t>.</a:t>
            </a:r>
          </a:p>
          <a:p>
            <a:endParaRPr lang="ca-ES" dirty="0" smtClean="0"/>
          </a:p>
          <a:p>
            <a:r>
              <a:rPr lang="ca-ES" b="1" dirty="0" smtClean="0"/>
              <a:t>Equip Canada</a:t>
            </a:r>
            <a:r>
              <a:rPr lang="ca-ES" dirty="0" smtClean="0"/>
              <a:t>: Lourdes Rodríguez del </a:t>
            </a:r>
            <a:r>
              <a:rPr lang="ca-ES" dirty="0" err="1" smtClean="0"/>
              <a:t>Barrio</a:t>
            </a:r>
            <a:r>
              <a:rPr lang="ca-ES" dirty="0" smtClean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EQUIP RECERCA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2200" b="1" dirty="0" smtClean="0"/>
              <a:t>ASSOCIACIONS I DISPOSITIUS QUE PARTICIPEN D’AQUEST PROJECTE</a:t>
            </a:r>
            <a:r>
              <a:rPr lang="es-ES" sz="2800" b="1" dirty="0" smtClean="0"/>
              <a:t/>
            </a:r>
            <a:br>
              <a:rPr lang="es-ES" sz="2800" b="1" dirty="0" smtClean="0"/>
            </a:br>
            <a:endParaRPr lang="es-ES" sz="28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a-ES" sz="2400" dirty="0" smtClean="0"/>
              <a:t>Fundació Congrés Català de Salut Mental (FCCSM))</a:t>
            </a:r>
          </a:p>
          <a:p>
            <a:r>
              <a:rPr lang="ca-ES" sz="2400" dirty="0" smtClean="0"/>
              <a:t>Centre de Salut Mental d’Adults Nou Barris</a:t>
            </a:r>
          </a:p>
          <a:p>
            <a:r>
              <a:rPr lang="ca-ES" sz="2400" dirty="0" smtClean="0"/>
              <a:t>Centre de Salut Mental d’Adults Badalona 2</a:t>
            </a:r>
          </a:p>
          <a:p>
            <a:r>
              <a:rPr lang="ca-ES" sz="2400" dirty="0" smtClean="0"/>
              <a:t>Associació Sociocultural Radio </a:t>
            </a:r>
            <a:r>
              <a:rPr lang="ca-ES" sz="2400" dirty="0" err="1" smtClean="0"/>
              <a:t>Nikosia</a:t>
            </a:r>
            <a:endParaRPr lang="ca-ES" sz="2400" dirty="0" smtClean="0"/>
          </a:p>
          <a:p>
            <a:r>
              <a:rPr lang="ca-ES" sz="2400" dirty="0" smtClean="0"/>
              <a:t>Cooperativa Aixec</a:t>
            </a:r>
          </a:p>
          <a:p>
            <a:r>
              <a:rPr lang="ca-ES" sz="2400" dirty="0" err="1" smtClean="0"/>
              <a:t>Saräu</a:t>
            </a:r>
            <a:r>
              <a:rPr lang="ca-ES" sz="2400" dirty="0" smtClean="0"/>
              <a:t>. Associació per l’Oci Inclusiu</a:t>
            </a:r>
          </a:p>
          <a:p>
            <a:r>
              <a:rPr lang="ca-ES" sz="2400" dirty="0" smtClean="0"/>
              <a:t>Federació Salut Mental Catalunya</a:t>
            </a:r>
            <a:endParaRPr lang="ca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exto"/>
          <p:cNvSpPr txBox="1">
            <a:spLocks/>
          </p:cNvSpPr>
          <p:nvPr/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/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ca-E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MOLTES GRACIES PER LA COL·LABORACIÓ </a:t>
            </a:r>
            <a:endParaRPr kumimoji="0" lang="ca-ES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772400" cy="1673225"/>
          </a:xfrm>
        </p:spPr>
        <p:txBody>
          <a:bodyPr/>
          <a:lstStyle/>
          <a:p>
            <a:r>
              <a:rPr lang="es-ES" dirty="0" smtClean="0"/>
              <a:t>ANTECEDENTS. EL CONSUM DE PSICOFÀRMACS.</a:t>
            </a:r>
          </a:p>
          <a:p>
            <a:r>
              <a:rPr lang="es-ES" dirty="0" smtClean="0"/>
              <a:t>ELEMENTS CLAU DE LA RECERCA. </a:t>
            </a:r>
          </a:p>
          <a:p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ANTECEDENTS. 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a-ES" sz="2200" dirty="0" smtClean="0"/>
              <a:t>La </a:t>
            </a:r>
            <a:r>
              <a:rPr lang="ca-ES" sz="2200" dirty="0" err="1" smtClean="0"/>
              <a:t>Gestion</a:t>
            </a:r>
            <a:r>
              <a:rPr lang="ca-ES" sz="2200" dirty="0" smtClean="0"/>
              <a:t> </a:t>
            </a:r>
            <a:r>
              <a:rPr lang="ca-ES" sz="2200" dirty="0" err="1" smtClean="0"/>
              <a:t>Autonome</a:t>
            </a:r>
            <a:r>
              <a:rPr lang="ca-ES" sz="2200" dirty="0" smtClean="0"/>
              <a:t> de la </a:t>
            </a:r>
            <a:r>
              <a:rPr lang="ca-ES" sz="2200" dirty="0" err="1" smtClean="0"/>
              <a:t>médication</a:t>
            </a:r>
            <a:r>
              <a:rPr lang="ca-ES" sz="2200" dirty="0" smtClean="0"/>
              <a:t> (GAM), és una iniciativa desenvolupada a inicis dels anys noranta al Quebec (Canadà) per equips de recerca en col·laboració amb la societat civil i, especialment, amb els usuaris dels serveis de  salut mental i els seus defensors (</a:t>
            </a:r>
            <a:r>
              <a:rPr lang="ca-ES" sz="2200" dirty="0" err="1" smtClean="0"/>
              <a:t>advocacy</a:t>
            </a:r>
            <a:r>
              <a:rPr lang="ca-ES" sz="2200" dirty="0" smtClean="0"/>
              <a:t> </a:t>
            </a:r>
            <a:r>
              <a:rPr lang="ca-ES" sz="2200" dirty="0" err="1" smtClean="0"/>
              <a:t>groups</a:t>
            </a:r>
            <a:r>
              <a:rPr lang="ca-ES" sz="2200" dirty="0" smtClean="0"/>
              <a:t>). </a:t>
            </a:r>
          </a:p>
          <a:p>
            <a:pPr algn="just">
              <a:spcBef>
                <a:spcPts val="0"/>
              </a:spcBef>
            </a:pPr>
            <a:endParaRPr lang="ca-ES" sz="2200" dirty="0" smtClean="0"/>
          </a:p>
          <a:p>
            <a:pPr algn="just">
              <a:spcBef>
                <a:spcPts val="0"/>
              </a:spcBef>
            </a:pPr>
            <a:endParaRPr lang="ca-ES" sz="2200" dirty="0" smtClean="0"/>
          </a:p>
          <a:p>
            <a:pPr algn="just">
              <a:spcBef>
                <a:spcPts val="0"/>
              </a:spcBef>
            </a:pPr>
            <a:r>
              <a:rPr lang="ca-ES" sz="2200" dirty="0" smtClean="0"/>
              <a:t>En els últims anys aquesta </a:t>
            </a:r>
            <a:r>
              <a:rPr lang="ca-ES" sz="2200" dirty="0" err="1" smtClean="0"/>
              <a:t>experiencia</a:t>
            </a:r>
            <a:r>
              <a:rPr lang="ca-ES" sz="2200" dirty="0" smtClean="0"/>
              <a:t> s’ha traslladat a Brasil sota el marc de </a:t>
            </a:r>
            <a:r>
              <a:rPr lang="ca-ES" sz="2200" dirty="0" err="1" smtClean="0"/>
              <a:t>L’Alliance</a:t>
            </a:r>
            <a:r>
              <a:rPr lang="ca-ES" sz="2200" dirty="0" smtClean="0"/>
              <a:t> </a:t>
            </a:r>
            <a:r>
              <a:rPr lang="ca-ES" sz="2200" dirty="0" err="1" smtClean="0"/>
              <a:t>Internationale</a:t>
            </a:r>
            <a:r>
              <a:rPr lang="ca-ES" sz="2200" dirty="0" smtClean="0"/>
              <a:t> de </a:t>
            </a:r>
            <a:r>
              <a:rPr lang="ca-ES" sz="2200" dirty="0" err="1" smtClean="0"/>
              <a:t>Recherche</a:t>
            </a:r>
            <a:r>
              <a:rPr lang="ca-ES" sz="2200" dirty="0" smtClean="0"/>
              <a:t> </a:t>
            </a:r>
            <a:r>
              <a:rPr lang="ca-ES" sz="2200" dirty="0" err="1" smtClean="0"/>
              <a:t>Universités</a:t>
            </a:r>
            <a:r>
              <a:rPr lang="ca-ES" sz="2200" dirty="0" smtClean="0"/>
              <a:t> - </a:t>
            </a:r>
            <a:r>
              <a:rPr lang="ca-ES" sz="2200" dirty="0" err="1" smtClean="0"/>
              <a:t>Communautés</a:t>
            </a:r>
            <a:r>
              <a:rPr lang="ca-ES" sz="2200" dirty="0" smtClean="0"/>
              <a:t>, </a:t>
            </a:r>
            <a:r>
              <a:rPr lang="ca-ES" sz="2200" dirty="0" err="1" smtClean="0"/>
              <a:t>Santé</a:t>
            </a:r>
            <a:r>
              <a:rPr lang="ca-ES" sz="2200" dirty="0" smtClean="0"/>
              <a:t> </a:t>
            </a:r>
            <a:r>
              <a:rPr lang="ca-ES" sz="2200" dirty="0" err="1" smtClean="0"/>
              <a:t>Mentale</a:t>
            </a:r>
            <a:r>
              <a:rPr lang="ca-ES" sz="2200" dirty="0" smtClean="0"/>
              <a:t> et </a:t>
            </a:r>
            <a:r>
              <a:rPr lang="ca-ES" sz="2200" dirty="0" err="1" smtClean="0"/>
              <a:t>Citoyenneté</a:t>
            </a:r>
            <a:r>
              <a:rPr lang="ca-ES" sz="2200" dirty="0" smtClean="0"/>
              <a:t> (ARUCI-SMC). En Brasil el projecte s’ha desenvolupat a les Universitats Publiques dels Estats de São Paulo, Rio Grande do </a:t>
            </a:r>
            <a:r>
              <a:rPr lang="ca-ES" sz="2200" dirty="0" err="1" smtClean="0"/>
              <a:t>Sul</a:t>
            </a:r>
            <a:r>
              <a:rPr lang="ca-ES" sz="2200" dirty="0" smtClean="0"/>
              <a:t> i Rio de Janeiro. </a:t>
            </a:r>
            <a:endParaRPr lang="ca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CONSUM DE PSICOFÀRMACS.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a-ES" dirty="0" smtClean="0"/>
              <a:t>El consum de psicofàrmacs, especialment de </a:t>
            </a:r>
            <a:r>
              <a:rPr lang="ca-ES" dirty="0" err="1" smtClean="0"/>
              <a:t>anti-psicòtics</a:t>
            </a:r>
            <a:r>
              <a:rPr lang="ca-ES" dirty="0" smtClean="0"/>
              <a:t>, ha estat i es, un repte de primera magnitud per a les polítiques de salut mental. </a:t>
            </a:r>
          </a:p>
          <a:p>
            <a:pPr algn="just">
              <a:buNone/>
            </a:pPr>
            <a:endParaRPr lang="ca-ES" dirty="0" smtClean="0"/>
          </a:p>
          <a:p>
            <a:pPr algn="just"/>
            <a:r>
              <a:rPr lang="ca-ES" dirty="0" smtClean="0"/>
              <a:t>Entre un 25 i un 50% de les persones amb un diagnòstic d’esquizofrènia afirmen no sentir-se satisfetes amb la medicació que prenen habitualment. Els efectes secundaris i els riscos per la salut (augment de pes, risc de síndrome  metabòlica, etc.), així com els significats socials associats a aquest tipus de fàrmacs, són factors que dificulten l’aliança terapèutica. 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Algunes recerques apunten que la prescripció de dosis altes de medicació </a:t>
            </a:r>
            <a:r>
              <a:rPr lang="ca-ES" dirty="0" err="1" smtClean="0"/>
              <a:t>anti-psicòtica</a:t>
            </a:r>
            <a:r>
              <a:rPr lang="ca-ES" dirty="0" smtClean="0"/>
              <a:t> s’associen a la presència de més efectes secundaris que dificulten l’adherència al tractament i, en conseqüència, afavoreixen l’aparició de més crisis, ingressos hospitalaris i un efecte negatiu en la satisfacció dels usuaris (</a:t>
            </a:r>
            <a:r>
              <a:rPr lang="ca-ES" dirty="0" err="1" smtClean="0"/>
              <a:t>Fowler</a:t>
            </a:r>
            <a:r>
              <a:rPr lang="ca-ES" dirty="0" smtClean="0"/>
              <a:t> et al, 1999; </a:t>
            </a:r>
            <a:r>
              <a:rPr lang="ca-ES" dirty="0" err="1" smtClean="0"/>
              <a:t>Lieberman</a:t>
            </a:r>
            <a:r>
              <a:rPr lang="ca-ES" dirty="0" smtClean="0"/>
              <a:t> et al, 2005).</a:t>
            </a:r>
          </a:p>
          <a:p>
            <a:pPr algn="just"/>
            <a:endParaRPr lang="ca-ES" dirty="0" smtClean="0"/>
          </a:p>
          <a:p>
            <a:pPr algn="just"/>
            <a:r>
              <a:rPr lang="ca-ES" dirty="0" smtClean="0"/>
              <a:t>Des de diferents organitzacions (usuaris i professionals) es demana la possibilitat de crear mecanismes de participació i </a:t>
            </a:r>
            <a:r>
              <a:rPr lang="ca-ES" dirty="0" err="1" smtClean="0"/>
              <a:t>co-responsabilització</a:t>
            </a:r>
            <a:r>
              <a:rPr lang="ca-ES" dirty="0" smtClean="0"/>
              <a:t> dels usuaris envers el seu </a:t>
            </a:r>
            <a:r>
              <a:rPr lang="ca-ES" dirty="0" err="1" smtClean="0"/>
              <a:t>tractamanet</a:t>
            </a:r>
            <a:r>
              <a:rPr lang="ca-ES" dirty="0" smtClean="0"/>
              <a:t>.  </a:t>
            </a:r>
          </a:p>
          <a:p>
            <a:endParaRPr lang="ca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Elements</a:t>
            </a:r>
            <a:r>
              <a:rPr lang="es-ES" sz="3600" dirty="0" smtClean="0"/>
              <a:t> clau de la RECERCA.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a-ES" sz="2400" dirty="0" smtClean="0"/>
              <a:t>Recerca </a:t>
            </a:r>
            <a:r>
              <a:rPr lang="ca-ES" sz="2400" b="1" dirty="0" smtClean="0"/>
              <a:t>etnogràfica i qualitativa </a:t>
            </a:r>
            <a:r>
              <a:rPr lang="ca-ES" sz="2400" dirty="0" smtClean="0"/>
              <a:t>dissenyada per un equip </a:t>
            </a:r>
            <a:r>
              <a:rPr lang="ca-ES" sz="2400" dirty="0" err="1" smtClean="0"/>
              <a:t>inter-disciplinar</a:t>
            </a:r>
            <a:r>
              <a:rPr lang="ca-ES" sz="2400" dirty="0" smtClean="0"/>
              <a:t>, juntament amb un grup d'usuaris, cuidadors i professionals de la salut mental.</a:t>
            </a:r>
          </a:p>
          <a:p>
            <a:pPr algn="just"/>
            <a:endParaRPr lang="ca-ES" sz="2400" dirty="0" smtClean="0"/>
          </a:p>
          <a:p>
            <a:pPr algn="just"/>
            <a:r>
              <a:rPr lang="ca-ES" sz="2400" dirty="0" smtClean="0"/>
              <a:t>Recerca orientada a la </a:t>
            </a:r>
            <a:r>
              <a:rPr lang="ca-ES" sz="2400" b="1" dirty="0" smtClean="0"/>
              <a:t>implementació de polítiques de salut </a:t>
            </a:r>
            <a:r>
              <a:rPr lang="ca-ES" sz="2400" dirty="0" smtClean="0"/>
              <a:t>integradores i sostenibles dins de l’àmbit de la salut mental que permetin la promoció de la participació entre aquest col·lectiu i </a:t>
            </a:r>
            <a:r>
              <a:rPr lang="ca-ES" sz="2400" b="1" dirty="0" smtClean="0"/>
              <a:t>l’assoliment d’un nivell ple de ciutadania.</a:t>
            </a:r>
          </a:p>
          <a:p>
            <a:endParaRPr lang="es-ES" sz="2400" dirty="0" smtClean="0"/>
          </a:p>
          <a:p>
            <a:pPr algn="just"/>
            <a:r>
              <a:rPr lang="ca-ES" sz="2400" dirty="0" smtClean="0"/>
              <a:t>La filosofia GCM pren com a base el reconeixement del </a:t>
            </a:r>
            <a:r>
              <a:rPr lang="ca-ES" sz="2400" b="1" dirty="0" smtClean="0"/>
              <a:t>saber profà </a:t>
            </a:r>
            <a:r>
              <a:rPr lang="ca-ES" sz="2400" dirty="0" smtClean="0"/>
              <a:t>i facilita el posicionament actiu i el rescat de les condicions formals i informals de ciutadania. Això és possible per implicar una visió centrada en la vida de les persones. La GCM permet també una </a:t>
            </a:r>
            <a:r>
              <a:rPr lang="ca-ES" sz="2400" b="1" dirty="0" smtClean="0"/>
              <a:t>dimensió  d’horitzontalitat </a:t>
            </a:r>
            <a:r>
              <a:rPr lang="ca-ES" sz="2400" dirty="0" smtClean="0"/>
              <a:t>que possibilita la </a:t>
            </a:r>
            <a:r>
              <a:rPr lang="ca-ES" sz="2400" b="1" dirty="0" err="1" smtClean="0"/>
              <a:t>co-responsabilització</a:t>
            </a:r>
            <a:r>
              <a:rPr lang="ca-ES" sz="2400" dirty="0" smtClean="0"/>
              <a:t> amb els tractaments i disminueix la conflictivitat coneguda entre els diferents actors que sovint participen d’aquest procés: usuaris, professionals, familiars i comunitat més amplia.</a:t>
            </a:r>
            <a:endParaRPr lang="ca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OBJECTIUS I METODOLOGIA.  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CONTINGUTS DEL PROJECTE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OBJECTIU general.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12648" y="2132856"/>
            <a:ext cx="7703768" cy="39631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		</a:t>
            </a:r>
          </a:p>
          <a:p>
            <a:pPr algn="ctr">
              <a:spcBef>
                <a:spcPts val="0"/>
              </a:spcBef>
              <a:buNone/>
            </a:pPr>
            <a:r>
              <a:rPr lang="es-ES" sz="2400" dirty="0" smtClean="0"/>
              <a:t>		</a:t>
            </a:r>
            <a:r>
              <a:rPr lang="ca-ES" sz="2000" dirty="0" smtClean="0"/>
              <a:t>L’objectiu general  d’aquest projecte és adaptar l’experiència de la GCM (Gestió Col·laborativa de la Medicació) a l’àmbit català i desenvolupar-la mitjançant  l’edició d’una Guia GCM específica que, després d’una intensa recerca etnogràfica i qualitativa  focalitzada, serà dissenyada per un equip </a:t>
            </a:r>
            <a:r>
              <a:rPr lang="ca-ES" sz="2000" dirty="0" err="1" smtClean="0"/>
              <a:t>inter-disciplinar</a:t>
            </a:r>
            <a:r>
              <a:rPr lang="ca-ES" sz="2000" dirty="0" smtClean="0"/>
              <a:t>, juntament amb un grup d'usuaris, cuidadors  i professionals de la salut mental, així com disseminar, utilitzant el potencial de Radio </a:t>
            </a:r>
            <a:r>
              <a:rPr lang="ca-ES" sz="2000" dirty="0" err="1" smtClean="0"/>
              <a:t>Nikosia</a:t>
            </a:r>
            <a:r>
              <a:rPr lang="ca-ES" sz="2000" dirty="0" smtClean="0"/>
              <a:t> (</a:t>
            </a:r>
            <a:r>
              <a:rPr lang="ca-ES" sz="2000" dirty="0" err="1" smtClean="0"/>
              <a:t>www.radionikosia.org</a:t>
            </a:r>
            <a:r>
              <a:rPr lang="ca-ES" sz="2000" dirty="0" smtClean="0"/>
              <a:t> ) i altres canals de comunicació, </a:t>
            </a:r>
          </a:p>
          <a:p>
            <a:pPr algn="ctr">
              <a:spcBef>
                <a:spcPts val="0"/>
              </a:spcBef>
              <a:buNone/>
            </a:pPr>
            <a:r>
              <a:rPr lang="ca-ES" sz="2000" dirty="0" smtClean="0"/>
              <a:t>els resultats de la iniciativa.</a:t>
            </a:r>
            <a:endParaRPr lang="ca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/>
              <a:t>OBJECTIUS específics.</a:t>
            </a:r>
            <a:endParaRPr lang="ca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748464" cy="5933256"/>
          </a:xfrm>
        </p:spPr>
        <p:txBody>
          <a:bodyPr>
            <a:normAutofit fontScale="32500" lnSpcReduction="20000"/>
          </a:bodyPr>
          <a:lstStyle/>
          <a:p>
            <a:pPr marL="514350" indent="-514350" algn="just">
              <a:buNone/>
            </a:pPr>
            <a:endParaRPr lang="ca-ES" dirty="0" smtClean="0"/>
          </a:p>
          <a:p>
            <a:pPr marL="514350" indent="-514350" algn="just">
              <a:buNone/>
            </a:pPr>
            <a:endParaRPr lang="ca-ES" dirty="0" smtClean="0"/>
          </a:p>
          <a:p>
            <a:pPr marL="1143000" indent="-1143000" algn="just">
              <a:buNone/>
            </a:pPr>
            <a:r>
              <a:rPr lang="ca-ES" sz="6200" dirty="0" smtClean="0"/>
              <a:t>1) Analitzar les experiències GCM en els àmbits on han estat desenvolupades </a:t>
            </a:r>
          </a:p>
          <a:p>
            <a:pPr marL="1143000" indent="-1143000" algn="just">
              <a:buNone/>
            </a:pPr>
            <a:r>
              <a:rPr lang="ca-ES" sz="6200" dirty="0" smtClean="0"/>
              <a:t>mitjançant la revisió de la literatura i l'intercanvi amb els equips de Canadà i </a:t>
            </a:r>
          </a:p>
          <a:p>
            <a:pPr marL="514350" indent="-514350" algn="just">
              <a:buNone/>
            </a:pPr>
            <a:r>
              <a:rPr lang="ca-ES" sz="6200" dirty="0" smtClean="0"/>
              <a:t>Brasil. </a:t>
            </a:r>
          </a:p>
          <a:p>
            <a:pPr algn="just">
              <a:buNone/>
            </a:pPr>
            <a:endParaRPr lang="ca-ES" sz="6200" dirty="0" smtClean="0"/>
          </a:p>
          <a:p>
            <a:pPr algn="just">
              <a:buNone/>
            </a:pPr>
            <a:r>
              <a:rPr lang="ca-ES" sz="6200" dirty="0" smtClean="0"/>
              <a:t>2) L'estudi de la gestió de medicaments a Catalunya mitjançant una anàlisi </a:t>
            </a:r>
          </a:p>
          <a:p>
            <a:pPr algn="just">
              <a:buNone/>
            </a:pPr>
            <a:r>
              <a:rPr lang="ca-ES" sz="6200" dirty="0" smtClean="0"/>
              <a:t>qualitativa i etnogràfica en dos centres de salut mental d'adults de la xarxa </a:t>
            </a:r>
          </a:p>
          <a:p>
            <a:pPr algn="just">
              <a:buNone/>
            </a:pPr>
            <a:r>
              <a:rPr lang="ca-ES" sz="6200" dirty="0" smtClean="0"/>
              <a:t>pública d'atenció en salut mental de Catalunya (CSMA Badalona 2 i CSMA Nou </a:t>
            </a:r>
          </a:p>
          <a:p>
            <a:pPr algn="just">
              <a:buNone/>
            </a:pPr>
            <a:r>
              <a:rPr lang="ca-ES" sz="6200" dirty="0" smtClean="0"/>
              <a:t>Barris). </a:t>
            </a:r>
          </a:p>
          <a:p>
            <a:pPr algn="just">
              <a:buNone/>
            </a:pPr>
            <a:r>
              <a:rPr lang="ca-ES" sz="6200" dirty="0" smtClean="0"/>
              <a:t>	</a:t>
            </a:r>
          </a:p>
          <a:p>
            <a:pPr algn="just">
              <a:buNone/>
            </a:pPr>
            <a:r>
              <a:rPr lang="ca-ES" sz="6200" dirty="0" smtClean="0"/>
              <a:t>3) Elaboració d’una Guia GCM adaptada a la realitat social i cultural de </a:t>
            </a:r>
          </a:p>
          <a:p>
            <a:pPr algn="just">
              <a:buNone/>
            </a:pPr>
            <a:r>
              <a:rPr lang="ca-ES" sz="6200" dirty="0" smtClean="0"/>
              <a:t>Catalunya mitjançant una recerca etnogràfica. </a:t>
            </a:r>
          </a:p>
          <a:p>
            <a:pPr algn="just">
              <a:buNone/>
            </a:pPr>
            <a:r>
              <a:rPr lang="ca-ES" sz="6200" dirty="0" smtClean="0"/>
              <a:t>	</a:t>
            </a:r>
            <a:endParaRPr lang="ca-ES" sz="6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</TotalTime>
  <Words>2024</Words>
  <Application>Microsoft Office PowerPoint</Application>
  <PresentationFormat>Presentación en pantalla (4:3)</PresentationFormat>
  <Paragraphs>224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Intermedio</vt:lpstr>
      <vt:lpstr>La Gestió Col·laborativa de la Medicació (GUIA GAM): Un projecte de recerca i acció participativa en salut mental </vt:lpstr>
      <vt:lpstr>GRUP IMPULSOR</vt:lpstr>
      <vt:lpstr>INTRODUCCIÓ</vt:lpstr>
      <vt:lpstr>ANTECEDENTS. </vt:lpstr>
      <vt:lpstr>CONSUM DE PSICOFÀRMACS.</vt:lpstr>
      <vt:lpstr>Elements clau de la RECERCA.</vt:lpstr>
      <vt:lpstr>CONTINGUTS DEL PROJECTE</vt:lpstr>
      <vt:lpstr>OBJECTIU general.</vt:lpstr>
      <vt:lpstr>OBJECTIUS específics.</vt:lpstr>
      <vt:lpstr>OBJECTIUS específics. </vt:lpstr>
      <vt:lpstr>METODOLOGIA. </vt:lpstr>
      <vt:lpstr>FASES DEL PROYECTE.</vt:lpstr>
      <vt:lpstr>DESENVOLUPAMENT</vt:lpstr>
      <vt:lpstr>RECERCA ETNOGRÀFICA. </vt:lpstr>
      <vt:lpstr>INFORMANTS: criteris de reclutament. </vt:lpstr>
      <vt:lpstr>RECERCA ETNOGRÀFICA, entrevistes. </vt:lpstr>
      <vt:lpstr>CREACIÓ DE LA GUIA (GCM – CAT).</vt:lpstr>
      <vt:lpstr>AVALUACIÓ DEL PROJECTE</vt:lpstr>
      <vt:lpstr>AVALUACIÓ DEL PROJECTE</vt:lpstr>
      <vt:lpstr>Diapositiva 20</vt:lpstr>
      <vt:lpstr>PROJECCIÓ SOCIAL </vt:lpstr>
      <vt:lpstr>DISEMINACIÓ DELS RESULTATS</vt:lpstr>
      <vt:lpstr>DISEMINACIÓ DELS RESULTATS</vt:lpstr>
      <vt:lpstr>EXPECTATIVES TRANSFORMADORES</vt:lpstr>
      <vt:lpstr>EQUIP RECERCA</vt:lpstr>
      <vt:lpstr>ASSOCIACIONS I DISPOSITIUS QUE PARTICIPEN D’AQUEST PROJECTE 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Usuario</cp:lastModifiedBy>
  <cp:revision>77</cp:revision>
  <dcterms:modified xsi:type="dcterms:W3CDTF">2018-05-02T22:06:59Z</dcterms:modified>
</cp:coreProperties>
</file>